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95" r:id="rId8"/>
    <p:sldId id="297" r:id="rId9"/>
    <p:sldId id="298" r:id="rId10"/>
    <p:sldId id="263" r:id="rId11"/>
    <p:sldId id="286" r:id="rId12"/>
    <p:sldId id="288" r:id="rId13"/>
    <p:sldId id="271" r:id="rId14"/>
    <p:sldId id="264" r:id="rId15"/>
    <p:sldId id="278" r:id="rId16"/>
    <p:sldId id="279" r:id="rId17"/>
    <p:sldId id="299" r:id="rId18"/>
    <p:sldId id="277" r:id="rId19"/>
    <p:sldId id="266" r:id="rId20"/>
    <p:sldId id="280" r:id="rId21"/>
    <p:sldId id="276" r:id="rId22"/>
    <p:sldId id="262" r:id="rId23"/>
    <p:sldId id="272" r:id="rId24"/>
    <p:sldId id="284" r:id="rId25"/>
    <p:sldId id="281" r:id="rId26"/>
    <p:sldId id="282" r:id="rId27"/>
    <p:sldId id="269" r:id="rId28"/>
    <p:sldId id="292" r:id="rId29"/>
    <p:sldId id="274" r:id="rId30"/>
    <p:sldId id="275" r:id="rId31"/>
    <p:sldId id="296" r:id="rId32"/>
    <p:sldId id="270" r:id="rId33"/>
    <p:sldId id="293" r:id="rId34"/>
    <p:sldId id="294" r:id="rId35"/>
    <p:sldId id="289" r:id="rId36"/>
    <p:sldId id="287" r:id="rId37"/>
    <p:sldId id="285" r:id="rId38"/>
    <p:sldId id="265" r:id="rId39"/>
    <p:sldId id="273" r:id="rId40"/>
    <p:sldId id="261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11" Type="http://schemas.openxmlformats.org/officeDocument/2006/relationships/image" Target="../media/image99.jpeg"/><Relationship Id="rId5" Type="http://schemas.openxmlformats.org/officeDocument/2006/relationships/image" Target="../media/image93.jpeg"/><Relationship Id="rId10" Type="http://schemas.openxmlformats.org/officeDocument/2006/relationships/image" Target="../media/image98.jpeg"/><Relationship Id="rId4" Type="http://schemas.openxmlformats.org/officeDocument/2006/relationships/image" Target="../media/image92.jpeg"/><Relationship Id="rId9" Type="http://schemas.openxmlformats.org/officeDocument/2006/relationships/image" Target="../media/image97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image" Target="../media/image100.jpeg"/><Relationship Id="rId7" Type="http://schemas.openxmlformats.org/officeDocument/2006/relationships/image" Target="../media/image10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Дымка рамк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6679" cy="68580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988840"/>
            <a:ext cx="6768752" cy="280831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/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комбинированного вида №9 «Салават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купере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город Азнакаево»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Азнакаевского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 «Русская народная культура и ее традиции»</a:t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средняя группа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авторы: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Гараева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З.М.,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Тимеркаева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Н.И.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2060848"/>
            <a:ext cx="1403648" cy="28057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lum bright="10000" contrast="-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 r="22500" b="2627"/>
          <a:stretch/>
        </p:blipFill>
        <p:spPr>
          <a:xfrm>
            <a:off x="0" y="1988840"/>
            <a:ext cx="1475656" cy="2952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Дымка рамк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6679" cy="68580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060848"/>
            <a:ext cx="10441160" cy="10801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Русский народный костюм -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хранитель истории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9512" y="2060848"/>
            <a:ext cx="2023249" cy="259228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«История  русского народного костюма»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су\Desktop\русская недел\IMG-20220309-WA0064.jpg"/>
          <p:cNvPicPr>
            <a:picLocks noChangeAspect="1" noChangeArrowheads="1"/>
          </p:cNvPicPr>
          <p:nvPr/>
        </p:nvPicPr>
        <p:blipFill>
          <a:blip r:embed="rId3" cstate="print"/>
          <a:srcRect t="22274" r="14086" b="2949"/>
          <a:stretch>
            <a:fillRect/>
          </a:stretch>
        </p:blipFill>
        <p:spPr bwMode="auto">
          <a:xfrm>
            <a:off x="827584" y="1340768"/>
            <a:ext cx="7608335" cy="496655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1"/>
            <a:ext cx="4114800" cy="341297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Экскурсия в музей костюмов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народов Поволжья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Алсу\Desktop\русский проект средняя\IMG-20220317-WA0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6076" y="1412776"/>
            <a:ext cx="3492388" cy="465651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ий проект средняя\IMG-20220317-WA01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412776"/>
            <a:ext cx="3456385" cy="460851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1600201"/>
            <a:ext cx="1522512" cy="276490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«Ознакомление с русским народным костюмом»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су\Desktop\русская недел\русская\IMG-20220314-WA0017.jpg"/>
          <p:cNvPicPr>
            <a:picLocks noChangeAspect="1" noChangeArrowheads="1"/>
          </p:cNvPicPr>
          <p:nvPr/>
        </p:nvPicPr>
        <p:blipFill>
          <a:blip r:embed="rId3" cstate="print"/>
          <a:srcRect l="12562" t="4711" r="12067"/>
          <a:stretch>
            <a:fillRect/>
          </a:stretch>
        </p:blipFill>
        <p:spPr bwMode="auto">
          <a:xfrm>
            <a:off x="5580113" y="1287285"/>
            <a:ext cx="3143980" cy="5299759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ая недел\русская\IMG-20220314-WA0012.jpg"/>
          <p:cNvPicPr>
            <a:picLocks noChangeAspect="1" noChangeArrowheads="1"/>
          </p:cNvPicPr>
          <p:nvPr/>
        </p:nvPicPr>
        <p:blipFill>
          <a:blip r:embed="rId4" cstate="print"/>
          <a:srcRect l="9457" t="7093" r="17249"/>
          <a:stretch>
            <a:fillRect/>
          </a:stretch>
        </p:blipFill>
        <p:spPr bwMode="auto">
          <a:xfrm>
            <a:off x="611560" y="1406712"/>
            <a:ext cx="3096344" cy="523323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600201"/>
            <a:ext cx="3106688" cy="348498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Дымка рамк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6679" cy="68580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2060848"/>
            <a:ext cx="5328592" cy="10801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Русская народная кукла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 descr="F:\для фестиваля краса ненаглядная\фото музей Народного быта\IMG_351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5" y="2132856"/>
            <a:ext cx="3552395" cy="266429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274638"/>
            <a:ext cx="2592288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«Наша «Кукла – масленица»»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су\Desktop\русская недел\IMG_20220311_091502.jpg"/>
          <p:cNvPicPr>
            <a:picLocks noChangeAspect="1" noChangeArrowheads="1"/>
          </p:cNvPicPr>
          <p:nvPr/>
        </p:nvPicPr>
        <p:blipFill>
          <a:blip r:embed="rId3" cstate="print"/>
          <a:srcRect t="29412" r="735" b="14706"/>
          <a:stretch>
            <a:fillRect/>
          </a:stretch>
        </p:blipFill>
        <p:spPr bwMode="auto">
          <a:xfrm>
            <a:off x="467544" y="3068960"/>
            <a:ext cx="8356718" cy="352839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ая недел\IMG_20220311_0916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2784310" cy="208823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5" descr="C:\Users\Алсу\Desktop\русская недел\IMG_20220311_0849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51646" y="188640"/>
            <a:ext cx="3192354" cy="239426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1600201"/>
            <a:ext cx="1450504" cy="269289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2664296" cy="23622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Русские народные куклы ручной работы.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 музей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су\Desktop\русская недел\IMG_20220311_072856.jpg"/>
          <p:cNvPicPr>
            <a:picLocks noChangeAspect="1" noChangeArrowheads="1"/>
          </p:cNvPicPr>
          <p:nvPr/>
        </p:nvPicPr>
        <p:blipFill>
          <a:blip r:embed="rId3" cstate="print"/>
          <a:srcRect l="11495" t="-2554" r="19534"/>
          <a:stretch>
            <a:fillRect/>
          </a:stretch>
        </p:blipFill>
        <p:spPr bwMode="auto">
          <a:xfrm>
            <a:off x="3491880" y="3717032"/>
            <a:ext cx="2527719" cy="281891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ая недел\IMG_20220311_072208.jpg"/>
          <p:cNvPicPr>
            <a:picLocks noChangeAspect="1" noChangeArrowheads="1"/>
          </p:cNvPicPr>
          <p:nvPr/>
        </p:nvPicPr>
        <p:blipFill>
          <a:blip r:embed="rId4" cstate="print"/>
          <a:srcRect l="16667" r="23810"/>
          <a:stretch>
            <a:fillRect/>
          </a:stretch>
        </p:blipFill>
        <p:spPr bwMode="auto">
          <a:xfrm>
            <a:off x="6660232" y="3789040"/>
            <a:ext cx="2149953" cy="2708941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 descr="C:\Users\Алсу\Desktop\русский проект средняя\IMG_20220315_074821.jpg"/>
          <p:cNvPicPr>
            <a:picLocks noChangeAspect="1" noChangeArrowheads="1"/>
          </p:cNvPicPr>
          <p:nvPr/>
        </p:nvPicPr>
        <p:blipFill>
          <a:blip r:embed="rId5" cstate="print"/>
          <a:srcRect l="7925" r="18766"/>
          <a:stretch>
            <a:fillRect/>
          </a:stretch>
        </p:blipFill>
        <p:spPr bwMode="auto">
          <a:xfrm>
            <a:off x="323528" y="3789040"/>
            <a:ext cx="2664296" cy="272576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4" descr="C:\Users\Алсу\Desktop\русский проект средняя\IMG_20220316_1710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260648"/>
            <a:ext cx="2808312" cy="332344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5" descr="C:\Users\Алсу\Desktop\русский проект средняя\IMG_20220315_11433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692696"/>
            <a:ext cx="3072341" cy="230425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Содержимое 18"/>
          <p:cNvSpPr>
            <a:spLocks noGrp="1"/>
          </p:cNvSpPr>
          <p:nvPr>
            <p:ph idx="1"/>
          </p:nvPr>
        </p:nvSpPr>
        <p:spPr>
          <a:xfrm>
            <a:off x="457200" y="1600201"/>
            <a:ext cx="658416" cy="197281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2664296" cy="23622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Алсу\Desktop\тамерлан куклы\IMG-20220318-WA0009.jpg"/>
          <p:cNvPicPr>
            <a:picLocks noChangeAspect="1" noChangeArrowheads="1"/>
          </p:cNvPicPr>
          <p:nvPr/>
        </p:nvPicPr>
        <p:blipFill>
          <a:blip r:embed="rId3" cstate="print"/>
          <a:srcRect l="8333" t="33334" r="11111"/>
          <a:stretch>
            <a:fillRect/>
          </a:stretch>
        </p:blipFill>
        <p:spPr bwMode="auto">
          <a:xfrm>
            <a:off x="4448236" y="764704"/>
            <a:ext cx="4075203" cy="449677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3" descr="C:\Users\Алсу\Desktop\тамерлан куклы\IMG-20220318-WA0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764704"/>
            <a:ext cx="3402378" cy="453650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457200" y="1600201"/>
            <a:ext cx="874440" cy="211683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3312368" cy="171420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Разукрашивание русского народного  костюма 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су\Desktop\русская недел\IMG-20220309-WA0058.jpg"/>
          <p:cNvPicPr>
            <a:picLocks noChangeAspect="1" noChangeArrowheads="1"/>
          </p:cNvPicPr>
          <p:nvPr/>
        </p:nvPicPr>
        <p:blipFill>
          <a:blip r:embed="rId3" cstate="print"/>
          <a:srcRect l="12728" r="4540" b="17268"/>
          <a:stretch>
            <a:fillRect/>
          </a:stretch>
        </p:blipFill>
        <p:spPr bwMode="auto">
          <a:xfrm>
            <a:off x="6660232" y="3501008"/>
            <a:ext cx="2268252" cy="302433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ая недел\IMG-20220309-WA00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88640"/>
            <a:ext cx="2106234" cy="280831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4" descr="C:\Users\Алсу\Desktop\русская недел\IMG-20220309-WA00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2492896"/>
            <a:ext cx="3130617" cy="234796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6" descr="C:\Users\Алсу\Desktop\русская недел\IMG-20220309-WA00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188640"/>
            <a:ext cx="2178242" cy="290432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8" descr="C:\Users\Алсу\Desktop\русская недел\IMG-20220309-WA0046.jpg"/>
          <p:cNvPicPr>
            <a:picLocks noChangeAspect="1" noChangeArrowheads="1"/>
          </p:cNvPicPr>
          <p:nvPr/>
        </p:nvPicPr>
        <p:blipFill>
          <a:blip r:embed="rId7" cstate="print"/>
          <a:srcRect r="16129" b="32258"/>
          <a:stretch>
            <a:fillRect/>
          </a:stretch>
        </p:blipFill>
        <p:spPr bwMode="auto">
          <a:xfrm>
            <a:off x="179512" y="3573016"/>
            <a:ext cx="2808312" cy="302433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Содержимое 21"/>
          <p:cNvSpPr>
            <a:spLocks noGrp="1"/>
          </p:cNvSpPr>
          <p:nvPr>
            <p:ph idx="1"/>
          </p:nvPr>
        </p:nvSpPr>
        <p:spPr>
          <a:xfrm>
            <a:off x="457200" y="1600201"/>
            <a:ext cx="442392" cy="60466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Дымка рамк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6679" cy="68580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060848"/>
            <a:ext cx="7344816" cy="158417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«Весёлая Дымка»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s://xn--80aao9ajcfgu.xn--p1ai/uploads/s/x/l/a/xladrwmfispk/img/full_Kt0JMLGK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62" b="4571"/>
          <a:stretch/>
        </p:blipFill>
        <p:spPr bwMode="auto">
          <a:xfrm>
            <a:off x="251520" y="2132856"/>
            <a:ext cx="3672408" cy="247482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для средней группы </a:t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«Народная культура и традиции»</a:t>
            </a: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136904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Традиционная народная культура является глубинной основой всего многообразия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направлений, видов и форм культуры современного общества.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Наследие традиционной народной культуры является источником современной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национальной культуры и искусства. Вытеснение народных традиций на периферию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культурных процессов грозит разрушением самобытности региональной культуры и, как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следствие, размыванием и утратой у подрастающих поколений культурной и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национальной идентичности. В русле народной культуры складываются представления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человека о мире и его мироощущении, система образов и языка, верования, народные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знания и умения, обычаи и нравы, формы хозяйственной деятельности, семейной,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обрядово-праздничной жизни, система фольклора. На основе традиционности не только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закрепляется весь опыт практической деятельности человеческого сообщества, но и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формируются важнейшие этнические идеалы, моральные принципы и нравственные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установки, регулируются нормы социальных отношений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Стоит помнить, что дошкольный возраст – самая важная стадия формирования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личности человека,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еѐ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фундамент. И именно с раннего возраста необходимо воспитывать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уважение к трудовым традициям предков, их мудрости и культуре, обрядам и обычаям.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Знакомясь с культурными ценностями и традициями своего народа с раннего детства,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черпая вдохновение в близком окружении, дети впитывают эту любовь, именно на этой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основе закладываются предпосылки гражданственности, патриотизма и любви к Родине!</a:t>
            </a: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5076056" cy="178621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«Игры с веселой свистулькой»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Picture 2" descr="C:\Users\Алсу\Desktop\русская недел\IMG_20220310_162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356992"/>
            <a:ext cx="3840427" cy="288032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ая недел\IMG_20220310_162246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60648"/>
            <a:ext cx="3466455" cy="2599841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4" descr="C:\Users\Алсу\Desktop\русская недел\IMG_20220310_1621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23528" y="3284984"/>
            <a:ext cx="3888432" cy="291632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600201"/>
            <a:ext cx="1234480" cy="240486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Лепка «Дымка - Свистулька»»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су\Desktop\русская недел\IMG-20220310-WA0054.jpg"/>
          <p:cNvPicPr>
            <a:picLocks noChangeAspect="1" noChangeArrowheads="1"/>
          </p:cNvPicPr>
          <p:nvPr/>
        </p:nvPicPr>
        <p:blipFill>
          <a:blip r:embed="rId3" cstate="print"/>
          <a:srcRect t="-2260" r="3390" b="14124"/>
          <a:stretch>
            <a:fillRect/>
          </a:stretch>
        </p:blipFill>
        <p:spPr bwMode="auto">
          <a:xfrm>
            <a:off x="5148064" y="1196752"/>
            <a:ext cx="3600399" cy="2463431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ая недел\IMG-20220310-WA00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861048"/>
            <a:ext cx="3683000" cy="276225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11" name="Picture 4" descr="C:\Users\Алсу\Desktop\русская недел\IMG-20220310-WA00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232756"/>
            <a:ext cx="3168352" cy="237626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5" descr="C:\Users\Алсу\Desktop\русская недел\IMG-20220310-WA0053.jpg"/>
          <p:cNvPicPr>
            <a:picLocks noChangeAspect="1" noChangeArrowheads="1"/>
          </p:cNvPicPr>
          <p:nvPr/>
        </p:nvPicPr>
        <p:blipFill>
          <a:blip r:embed="rId6" cstate="print"/>
          <a:srcRect l="6571" t="3554" r="5733" b="8941"/>
          <a:stretch>
            <a:fillRect/>
          </a:stretch>
        </p:blipFill>
        <p:spPr bwMode="auto">
          <a:xfrm>
            <a:off x="395536" y="3789040"/>
            <a:ext cx="3816424" cy="285610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788024" y="4509120"/>
            <a:ext cx="3898776" cy="172819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Дымка рамк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6679" cy="68580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916832"/>
            <a:ext cx="5328592" cy="136815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«Весёлые  матрешки»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95536" y="2132856"/>
            <a:ext cx="3552395" cy="266429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24328" y="2492896"/>
            <a:ext cx="1907704" cy="2543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с русской матрешкой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су\Desktop\русская недел\русская\IMG-20220314-WA0016.jpg"/>
          <p:cNvPicPr>
            <a:picLocks noChangeAspect="1" noChangeArrowheads="1"/>
          </p:cNvPicPr>
          <p:nvPr/>
        </p:nvPicPr>
        <p:blipFill>
          <a:blip r:embed="rId3" cstate="print"/>
          <a:srcRect l="17659" t="26488" r="14228"/>
          <a:stretch>
            <a:fillRect/>
          </a:stretch>
        </p:blipFill>
        <p:spPr bwMode="auto">
          <a:xfrm>
            <a:off x="6804248" y="3429000"/>
            <a:ext cx="2151699" cy="3096344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ая недел\русская\IMG-20220314-WA0019.jpg"/>
          <p:cNvPicPr>
            <a:picLocks noChangeAspect="1" noChangeArrowheads="1"/>
          </p:cNvPicPr>
          <p:nvPr/>
        </p:nvPicPr>
        <p:blipFill>
          <a:blip r:embed="rId4" cstate="print"/>
          <a:srcRect l="12956" t="32409" r="35219"/>
          <a:stretch>
            <a:fillRect/>
          </a:stretch>
        </p:blipFill>
        <p:spPr bwMode="auto">
          <a:xfrm>
            <a:off x="395536" y="3429000"/>
            <a:ext cx="1728192" cy="3063717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5" descr="C:\Users\Алсу\Desktop\русская недел\IMG_20220310_160326.jpg"/>
          <p:cNvPicPr>
            <a:picLocks noChangeAspect="1" noChangeArrowheads="1"/>
          </p:cNvPicPr>
          <p:nvPr/>
        </p:nvPicPr>
        <p:blipFill>
          <a:blip r:embed="rId5" cstate="print"/>
          <a:srcRect l="6250" t="20000" r="5625"/>
          <a:stretch>
            <a:fillRect/>
          </a:stretch>
        </p:blipFill>
        <p:spPr bwMode="auto">
          <a:xfrm>
            <a:off x="2411760" y="1268760"/>
            <a:ext cx="4176464" cy="284355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1600201"/>
            <a:ext cx="1666528" cy="13967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" name="Объект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48264" y="260648"/>
            <a:ext cx="1961710" cy="2615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Нетрадиционная техника рисования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«Матрешка в сарафанчике»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су\Desktop\русская недел\IMG_20220310_161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060848"/>
            <a:ext cx="3922382" cy="2941787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ая недел\IMG_20220310_1553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628800"/>
            <a:ext cx="1695450" cy="226060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8" descr="C:\Users\Алсу\Desktop\русская недел\IMG_20220310_1537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1412776"/>
            <a:ext cx="2400265" cy="180020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0" descr="C:\Users\Алсу\Desktop\русская недел\IMG_20220310_1543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3717032"/>
            <a:ext cx="2026593" cy="270212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 descr="C:\Users\Алсу\Desktop\русская недел\IMG_20220310_1543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4437112"/>
            <a:ext cx="1620179" cy="216024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1600201"/>
            <a:ext cx="802432" cy="244624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Picture 4" descr="C:\Users\Алсу\Desktop\русская недел\IMG_20220310_155344.jpg"/>
          <p:cNvPicPr>
            <a:picLocks noChangeAspect="1" noChangeArrowheads="1"/>
          </p:cNvPicPr>
          <p:nvPr/>
        </p:nvPicPr>
        <p:blipFill>
          <a:blip r:embed="rId3" cstate="print"/>
          <a:srcRect l="19694" t="-2110" r="7155" b="9265"/>
          <a:stretch>
            <a:fillRect/>
          </a:stretch>
        </p:blipFill>
        <p:spPr bwMode="auto">
          <a:xfrm>
            <a:off x="539552" y="404664"/>
            <a:ext cx="1656184" cy="280277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5" descr="C:\Users\Алсу\Desktop\русская недел\IMG_20220310_155335.jpg"/>
          <p:cNvPicPr>
            <a:picLocks noChangeAspect="1" noChangeArrowheads="1"/>
          </p:cNvPicPr>
          <p:nvPr/>
        </p:nvPicPr>
        <p:blipFill>
          <a:blip r:embed="rId4" cstate="print"/>
          <a:srcRect r="19490" b="3388"/>
          <a:stretch>
            <a:fillRect/>
          </a:stretch>
        </p:blipFill>
        <p:spPr bwMode="auto">
          <a:xfrm>
            <a:off x="3779912" y="404664"/>
            <a:ext cx="1665185" cy="266429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6" descr="C:\Users\Алсу\Desktop\русская недел\IMG_20220310_155322.jpg"/>
          <p:cNvPicPr>
            <a:picLocks noChangeAspect="1" noChangeArrowheads="1"/>
          </p:cNvPicPr>
          <p:nvPr/>
        </p:nvPicPr>
        <p:blipFill>
          <a:blip r:embed="rId5" cstate="print"/>
          <a:srcRect l="12960" t="3240" r="17921" b="9281"/>
          <a:stretch>
            <a:fillRect/>
          </a:stretch>
        </p:blipFill>
        <p:spPr bwMode="auto">
          <a:xfrm>
            <a:off x="611560" y="3573016"/>
            <a:ext cx="1584176" cy="2673297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7" descr="C:\Users\Алсу\Desktop\русская недел\IMG_20220310_155307.jpg"/>
          <p:cNvPicPr>
            <a:picLocks noChangeAspect="1" noChangeArrowheads="1"/>
          </p:cNvPicPr>
          <p:nvPr/>
        </p:nvPicPr>
        <p:blipFill>
          <a:blip r:embed="rId6" cstate="print"/>
          <a:srcRect t="3947" r="10526" b="9211"/>
          <a:stretch>
            <a:fillRect/>
          </a:stretch>
        </p:blipFill>
        <p:spPr bwMode="auto">
          <a:xfrm>
            <a:off x="6948264" y="404664"/>
            <a:ext cx="1944216" cy="2516044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9" descr="C:\Users\Алсу\Desktop\русская недел\IMG_20220310_15530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3573016"/>
            <a:ext cx="1998221" cy="266429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Picture 12" descr="C:\Users\Алсу\Desktop\русская недел\IMG_20220310_14144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1800" y="3573016"/>
            <a:ext cx="3624403" cy="271830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4" name="Содержимое 33"/>
          <p:cNvSpPr>
            <a:spLocks noGrp="1"/>
          </p:cNvSpPr>
          <p:nvPr>
            <p:ph idx="1"/>
          </p:nvPr>
        </p:nvSpPr>
        <p:spPr>
          <a:xfrm>
            <a:off x="457200" y="1600201"/>
            <a:ext cx="874440" cy="240486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«Мы матрешки, вот такие крошки..»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Алсу\Desktop\русская недел\IMG_20220310_160456.jpg"/>
          <p:cNvPicPr>
            <a:picLocks noChangeAspect="1" noChangeArrowheads="1"/>
          </p:cNvPicPr>
          <p:nvPr/>
        </p:nvPicPr>
        <p:blipFill>
          <a:blip r:embed="rId3" cstate="print"/>
          <a:srcRect t="-3406" r="23373"/>
          <a:stretch>
            <a:fillRect/>
          </a:stretch>
        </p:blipFill>
        <p:spPr bwMode="auto">
          <a:xfrm>
            <a:off x="6372200" y="1340768"/>
            <a:ext cx="2160240" cy="218637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Алсу\Desktop\русская недел\IMG_20220310_1604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861048"/>
            <a:ext cx="3419872" cy="2564904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3" descr="C:\Users\Алсу\Desktop\русская недел\IMG_20220310_160427.jpg"/>
          <p:cNvPicPr>
            <a:picLocks noChangeAspect="1" noChangeArrowheads="1"/>
          </p:cNvPicPr>
          <p:nvPr/>
        </p:nvPicPr>
        <p:blipFill>
          <a:blip r:embed="rId5" cstate="print"/>
          <a:srcRect t="6482" r="10059"/>
          <a:stretch>
            <a:fillRect/>
          </a:stretch>
        </p:blipFill>
        <p:spPr bwMode="auto">
          <a:xfrm>
            <a:off x="899592" y="1412776"/>
            <a:ext cx="2664296" cy="207769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4" descr="C:\Users\Алсу\Desktop\русская недел\IMG_20220310_1604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3861048"/>
            <a:ext cx="3394621" cy="254596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457200" y="1600201"/>
            <a:ext cx="514400" cy="388640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5" descr="Дымка рам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6679" cy="68580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060848"/>
            <a:ext cx="5112568" cy="22322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Знакомство с русским народным фольклором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Picture 4" descr="C:\Users\Алсу\Desktop\русская недел\Screenshot_20220310_1713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060848"/>
            <a:ext cx="2304256" cy="265021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Русская  сказка «Теремок»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Алсу\Desktop\русский проект средняя\IMG-20220317-WA0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764704"/>
            <a:ext cx="3648406" cy="2736304"/>
          </a:xfrm>
          <a:prstGeom prst="rect">
            <a:avLst/>
          </a:prstGeom>
          <a:noFill/>
        </p:spPr>
      </p:pic>
      <p:pic>
        <p:nvPicPr>
          <p:cNvPr id="8" name="Picture 3" descr="C:\Users\Алсу\Desktop\русский проект средняя\IMG-20220317-WA0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645024"/>
            <a:ext cx="2232248" cy="2976329"/>
          </a:xfrm>
          <a:prstGeom prst="rect">
            <a:avLst/>
          </a:prstGeom>
          <a:noFill/>
        </p:spPr>
      </p:pic>
      <p:pic>
        <p:nvPicPr>
          <p:cNvPr id="11" name="Picture 5" descr="C:\Users\Алсу\Desktop\русский проект средняя\IMG-20220317-WA01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764704"/>
            <a:ext cx="3648405" cy="2736304"/>
          </a:xfrm>
          <a:prstGeom prst="rect">
            <a:avLst/>
          </a:prstGeom>
          <a:noFill/>
        </p:spPr>
      </p:pic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600201"/>
            <a:ext cx="1090464" cy="175679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Нетрадиционное рисование к русской народной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потешке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«Петушок, петушок..»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су\Desktop\русская недел\Screenshot_20220313_212300.jpg"/>
          <p:cNvPicPr>
            <a:picLocks noChangeAspect="1" noChangeArrowheads="1"/>
          </p:cNvPicPr>
          <p:nvPr/>
        </p:nvPicPr>
        <p:blipFill>
          <a:blip r:embed="rId3" cstate="print"/>
          <a:srcRect l="15102" t="4773" r="9390"/>
          <a:stretch>
            <a:fillRect/>
          </a:stretch>
        </p:blipFill>
        <p:spPr bwMode="auto">
          <a:xfrm>
            <a:off x="6372200" y="2276872"/>
            <a:ext cx="2520280" cy="4309939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ая недел\Screenshot_20220313_212312.jpg"/>
          <p:cNvPicPr>
            <a:picLocks noChangeAspect="1" noChangeArrowheads="1"/>
          </p:cNvPicPr>
          <p:nvPr/>
        </p:nvPicPr>
        <p:blipFill>
          <a:blip r:embed="rId4" cstate="print"/>
          <a:srcRect l="6052" t="8333" r="1657" b="37500"/>
          <a:stretch>
            <a:fillRect/>
          </a:stretch>
        </p:blipFill>
        <p:spPr bwMode="auto">
          <a:xfrm>
            <a:off x="539552" y="1628800"/>
            <a:ext cx="5406139" cy="115212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4" descr="C:\Users\Алсу\Desktop\русская недел\Screenshot_20220313_2123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212976"/>
            <a:ext cx="5897764" cy="331236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600201"/>
            <a:ext cx="2890664" cy="312494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  <a:endParaRPr lang="ru-RU" sz="3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детей к национальной культуре, развитие интереса к русскому народному творчеству.</a:t>
            </a:r>
          </a:p>
          <a:p>
            <a:pPr>
              <a:lnSpc>
                <a:spcPct val="120000"/>
              </a:lnSpc>
              <a:buNone/>
            </a:pP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endParaRPr lang="ru-RU" sz="3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Образовательные</a:t>
            </a: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с народными традициями, народным искусством и обычаями, а также уделить особое внимание изготовлению народного костюма; дать представление об устройстве русской избы, о народном промысле, о народном фольклоре.</a:t>
            </a:r>
          </a:p>
          <a:p>
            <a:pPr>
              <a:lnSpc>
                <a:spcPct val="120000"/>
              </a:lnSpc>
              <a:buNone/>
            </a:pP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Развивающие</a:t>
            </a: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эстетического и нравственного восприятия мира.</a:t>
            </a:r>
          </a:p>
          <a:p>
            <a:pPr>
              <a:lnSpc>
                <a:spcPct val="120000"/>
              </a:lnSpc>
              <a:buNone/>
            </a:pP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интерес к истории и народному творчеству, уважение к его традициям.</a:t>
            </a:r>
          </a:p>
          <a:p>
            <a:pPr>
              <a:lnSpc>
                <a:spcPct val="120000"/>
              </a:lnSpc>
              <a:buNone/>
            </a:pP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проекта:</a:t>
            </a:r>
            <a:endParaRPr lang="ru-RU" sz="3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методу – познавательный, творческий;</a:t>
            </a: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характеру контактов – открытый;</a:t>
            </a: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количеству участников – групповой, дети 4-5 лет, родители, воспитатели;</a:t>
            </a: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продолжительности – краткосрочный (1 неделя).</a:t>
            </a:r>
          </a:p>
          <a:p>
            <a:pPr>
              <a:lnSpc>
                <a:spcPct val="120000"/>
              </a:lnSpc>
              <a:buNone/>
            </a:pP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Планируемый результат:</a:t>
            </a:r>
            <a:endParaRPr lang="ru-RU" sz="3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детей с предметами старинного русского быта;</a:t>
            </a: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Продолжить знакомить детей с русскими народными играми, формировать умение в них играть,</a:t>
            </a: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знакомить с народными пословицами, поговорками;</a:t>
            </a: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Расширить представление о народном костюме;</a:t>
            </a: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понятие о жанре русского народного творчества «сказка».</a:t>
            </a: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интерес к фольклору, разучить детские частушки, </a:t>
            </a:r>
            <a:r>
              <a:rPr lang="ru-RU" sz="3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tt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ровести праздник “ Масленица”.</a:t>
            </a: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Алсу\Desktop\русская недел\Screenshot_20220313_212407.jpg"/>
          <p:cNvPicPr>
            <a:picLocks noChangeAspect="1" noChangeArrowheads="1"/>
          </p:cNvPicPr>
          <p:nvPr/>
        </p:nvPicPr>
        <p:blipFill>
          <a:blip r:embed="rId3" cstate="print"/>
          <a:srcRect l="37548" t="2036" r="10827" b="9313"/>
          <a:stretch>
            <a:fillRect/>
          </a:stretch>
        </p:blipFill>
        <p:spPr bwMode="auto">
          <a:xfrm>
            <a:off x="5364088" y="260648"/>
            <a:ext cx="3168352" cy="3668618"/>
          </a:xfrm>
          <a:prstGeom prst="rect">
            <a:avLst/>
          </a:prstGeom>
          <a:noFill/>
        </p:spPr>
      </p:pic>
      <p:pic>
        <p:nvPicPr>
          <p:cNvPr id="8" name="Picture 3" descr="C:\Users\Алсу\Desktop\русская недел\Screenshot_20220313_2124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4077072"/>
            <a:ext cx="3888432" cy="2527481"/>
          </a:xfrm>
          <a:prstGeom prst="rect">
            <a:avLst/>
          </a:prstGeom>
          <a:noFill/>
        </p:spPr>
      </p:pic>
      <p:pic>
        <p:nvPicPr>
          <p:cNvPr id="11" name="Picture 4" descr="C:\Users\Алсу\Desktop\русская недел\Screenshot_20220313_212424.jpg"/>
          <p:cNvPicPr>
            <a:picLocks noChangeAspect="1" noChangeArrowheads="1"/>
          </p:cNvPicPr>
          <p:nvPr/>
        </p:nvPicPr>
        <p:blipFill>
          <a:blip r:embed="rId5" cstate="print"/>
          <a:srcRect l="8641" t="7955" r="13586" b="13100"/>
          <a:stretch>
            <a:fillRect/>
          </a:stretch>
        </p:blipFill>
        <p:spPr bwMode="auto">
          <a:xfrm>
            <a:off x="395536" y="188640"/>
            <a:ext cx="3888432" cy="3573016"/>
          </a:xfrm>
          <a:prstGeom prst="rect">
            <a:avLst/>
          </a:prstGeom>
          <a:noFill/>
        </p:spPr>
      </p:pic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772816"/>
            <a:ext cx="1810544" cy="4353347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Рисование по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потешке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«Солнышко ведрышко…»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Алсу\Desktop\русский проект средняя\IMG-20220317-WA01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332656"/>
            <a:ext cx="1569195" cy="2092259"/>
          </a:xfrm>
          <a:prstGeom prst="rect">
            <a:avLst/>
          </a:prstGeom>
          <a:noFill/>
        </p:spPr>
      </p:pic>
      <p:pic>
        <p:nvPicPr>
          <p:cNvPr id="8" name="Picture 3" descr="C:\Users\Алсу\Desktop\русский проект средняя\IMG-20220317-WA01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23527" y="188640"/>
            <a:ext cx="1555351" cy="2160240"/>
          </a:xfrm>
          <a:prstGeom prst="rect">
            <a:avLst/>
          </a:prstGeom>
          <a:noFill/>
        </p:spPr>
      </p:pic>
      <p:pic>
        <p:nvPicPr>
          <p:cNvPr id="11" name="Picture 4" descr="C:\Users\Алсу\Desktop\русский проект средняя\IMG-20220317-WA01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2780928"/>
            <a:ext cx="2304257" cy="1728192"/>
          </a:xfrm>
          <a:prstGeom prst="rect">
            <a:avLst/>
          </a:prstGeom>
          <a:noFill/>
        </p:spPr>
      </p:pic>
      <p:pic>
        <p:nvPicPr>
          <p:cNvPr id="12" name="Picture 5" descr="C:\Users\Алсу\Desktop\русский проект средняя\IMG-20220317-WA0137.jpg"/>
          <p:cNvPicPr>
            <a:picLocks noChangeAspect="1" noChangeArrowheads="1"/>
          </p:cNvPicPr>
          <p:nvPr/>
        </p:nvPicPr>
        <p:blipFill>
          <a:blip r:embed="rId6" cstate="print"/>
          <a:srcRect l="16667" t="18519" r="22222"/>
          <a:stretch>
            <a:fillRect/>
          </a:stretch>
        </p:blipFill>
        <p:spPr bwMode="auto">
          <a:xfrm>
            <a:off x="3275856" y="1556792"/>
            <a:ext cx="2232248" cy="2232248"/>
          </a:xfrm>
          <a:prstGeom prst="rect">
            <a:avLst/>
          </a:prstGeom>
          <a:noFill/>
        </p:spPr>
      </p:pic>
      <p:pic>
        <p:nvPicPr>
          <p:cNvPr id="14" name="Picture 6" descr="C:\Users\Алсу\Desktop\русский проект средняя\IMG-20220317-WA01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4797152"/>
            <a:ext cx="2144596" cy="1608447"/>
          </a:xfrm>
          <a:prstGeom prst="rect">
            <a:avLst/>
          </a:prstGeom>
          <a:noFill/>
        </p:spPr>
      </p:pic>
      <p:pic>
        <p:nvPicPr>
          <p:cNvPr id="16" name="Picture 7" descr="C:\Users\Алсу\Desktop\русский проект средняя\IMG-20220317-WA012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5856" y="4653136"/>
            <a:ext cx="2360620" cy="1770465"/>
          </a:xfrm>
          <a:prstGeom prst="rect">
            <a:avLst/>
          </a:prstGeom>
          <a:noFill/>
        </p:spPr>
      </p:pic>
      <p:pic>
        <p:nvPicPr>
          <p:cNvPr id="18" name="Picture 8" descr="C:\Users\Алсу\Desktop\русский проект средняя\IMG-20220317-WA014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536" y="4797152"/>
            <a:ext cx="1296144" cy="1728192"/>
          </a:xfrm>
          <a:prstGeom prst="rect">
            <a:avLst/>
          </a:prstGeom>
          <a:noFill/>
        </p:spPr>
      </p:pic>
      <p:pic>
        <p:nvPicPr>
          <p:cNvPr id="20" name="Picture 9" descr="C:\Users\Алсу\Desktop\русский проект средняя\IMG-20220317-WA013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2492896"/>
            <a:ext cx="2496277" cy="1872208"/>
          </a:xfrm>
          <a:prstGeom prst="rect">
            <a:avLst/>
          </a:prstGeom>
          <a:noFill/>
        </p:spPr>
      </p:pic>
      <p:sp>
        <p:nvSpPr>
          <p:cNvPr id="21" name="Содержимое 20"/>
          <p:cNvSpPr>
            <a:spLocks noGrp="1"/>
          </p:cNvSpPr>
          <p:nvPr>
            <p:ph idx="1"/>
          </p:nvPr>
        </p:nvSpPr>
        <p:spPr>
          <a:xfrm flipH="1">
            <a:off x="179512" y="1600201"/>
            <a:ext cx="277688" cy="67667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«Народные мастера»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су\Desktop\русская недел\русская\IMG-20220314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212976"/>
            <a:ext cx="4032449" cy="302433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ая недел\русская\IMG-20220314-WA0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268760"/>
            <a:ext cx="4416490" cy="331236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275856" y="1124744"/>
            <a:ext cx="4176464" cy="244827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5987008" cy="11967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Аппликация 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«Городецкий цветок»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Алсу\Desktop\русский проект средняя\IMG_20220317_091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7670" y="1340768"/>
            <a:ext cx="2784310" cy="208823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3" descr="C:\Users\Алсу\Desktop\русский проект средняя\Screenshot_20220317_182234.jpg"/>
          <p:cNvPicPr>
            <a:picLocks noChangeAspect="1" noChangeArrowheads="1"/>
          </p:cNvPicPr>
          <p:nvPr/>
        </p:nvPicPr>
        <p:blipFill>
          <a:blip r:embed="rId4" cstate="print"/>
          <a:srcRect l="4569" t="6370" r="4042"/>
          <a:stretch>
            <a:fillRect/>
          </a:stretch>
        </p:blipFill>
        <p:spPr bwMode="auto">
          <a:xfrm>
            <a:off x="179512" y="188640"/>
            <a:ext cx="2314247" cy="170080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4" descr="C:\Users\Алсу\Desktop\русский проект средняя\IMG_20220317_0904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412776"/>
            <a:ext cx="2880319" cy="216024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6" descr="C:\Users\Алсу\Desktop\русский проект средняя\IMG_20220317_0916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4293096"/>
            <a:ext cx="2880319" cy="216024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7" descr="C:\Users\Алсу\Desktop\русский проект средняя\IMG_20220317_0925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4293096"/>
            <a:ext cx="2939819" cy="2204864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9" descr="C:\Users\Алсу\Desktop\русский проект средняя\IMG_20220317_09245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2276872"/>
            <a:ext cx="2496277" cy="187220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Содержимое 23"/>
          <p:cNvSpPr>
            <a:spLocks noGrp="1"/>
          </p:cNvSpPr>
          <p:nvPr>
            <p:ph idx="1"/>
          </p:nvPr>
        </p:nvSpPr>
        <p:spPr>
          <a:xfrm>
            <a:off x="457200" y="1600201"/>
            <a:ext cx="1018456" cy="74868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Алсу\Desktop\русский проект средняя\IMG_20220317_0926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0"/>
            <a:ext cx="2530475" cy="1897856"/>
          </a:xfrm>
          <a:prstGeom prst="rect">
            <a:avLst/>
          </a:prstGeom>
          <a:noFill/>
        </p:spPr>
      </p:pic>
      <p:pic>
        <p:nvPicPr>
          <p:cNvPr id="8" name="Picture 3" descr="C:\Users\Алсу\Desktop\русский проект средняя\IMG_20220317_0926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060848"/>
            <a:ext cx="2529416" cy="1897062"/>
          </a:xfrm>
          <a:prstGeom prst="rect">
            <a:avLst/>
          </a:prstGeom>
          <a:noFill/>
        </p:spPr>
      </p:pic>
      <p:pic>
        <p:nvPicPr>
          <p:cNvPr id="11" name="Picture 4" descr="C:\Users\Алсу\Desktop\русский проект средняя\IMG_20220317_0926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221088"/>
            <a:ext cx="2529416" cy="1897062"/>
          </a:xfrm>
          <a:prstGeom prst="rect">
            <a:avLst/>
          </a:prstGeom>
          <a:noFill/>
        </p:spPr>
      </p:pic>
      <p:pic>
        <p:nvPicPr>
          <p:cNvPr id="12" name="Picture 5" descr="C:\Users\Алсу\Desktop\русский проект средняя\IMG_20220317_0927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0"/>
            <a:ext cx="2529416" cy="1897062"/>
          </a:xfrm>
          <a:prstGeom prst="rect">
            <a:avLst/>
          </a:prstGeom>
          <a:noFill/>
        </p:spPr>
      </p:pic>
      <p:pic>
        <p:nvPicPr>
          <p:cNvPr id="14" name="Picture 6" descr="C:\Users\Алсу\Desktop\русский проект средняя\IMG_20220317_09271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2060848"/>
            <a:ext cx="2529416" cy="1897062"/>
          </a:xfrm>
          <a:prstGeom prst="rect">
            <a:avLst/>
          </a:prstGeom>
          <a:noFill/>
        </p:spPr>
      </p:pic>
      <p:pic>
        <p:nvPicPr>
          <p:cNvPr id="16" name="Picture 7" descr="C:\Users\Алсу\Desktop\русский проект средняя\IMG_20220317_09272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4293096"/>
            <a:ext cx="2529416" cy="1897062"/>
          </a:xfrm>
          <a:prstGeom prst="rect">
            <a:avLst/>
          </a:prstGeom>
          <a:noFill/>
        </p:spPr>
      </p:pic>
      <p:pic>
        <p:nvPicPr>
          <p:cNvPr id="18" name="Picture 8" descr="C:\Users\Алсу\Desktop\русский проект средняя\IMG_20220317_09273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0"/>
            <a:ext cx="2529416" cy="1897062"/>
          </a:xfrm>
          <a:prstGeom prst="rect">
            <a:avLst/>
          </a:prstGeom>
          <a:noFill/>
        </p:spPr>
      </p:pic>
      <p:pic>
        <p:nvPicPr>
          <p:cNvPr id="22" name="Picture 10" descr="C:\Users\Алсу\Desktop\русский проект средняя\IMG_20220317_09275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3528" y="4365104"/>
            <a:ext cx="2528887" cy="1896665"/>
          </a:xfrm>
          <a:prstGeom prst="rect">
            <a:avLst/>
          </a:prstGeom>
          <a:noFill/>
        </p:spPr>
      </p:pic>
      <p:pic>
        <p:nvPicPr>
          <p:cNvPr id="5131" name="Picture 11" descr="C:\Users\Алсу\Desktop\русский проект средняя\IMG_20220317_092807.jpg"/>
          <p:cNvPicPr>
            <a:picLocks noGrp="1" noChangeAspect="1" noChangeArrowheads="1"/>
          </p:cNvPicPr>
          <p:nvPr>
            <p:ph idx="1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9512" y="2132856"/>
            <a:ext cx="2528887" cy="18966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Алсу\Desktop\русский проект средняя\IMG_20220317_0955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88640"/>
            <a:ext cx="1885828" cy="280831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ий проект средняя\IMG_20220317_0955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692696"/>
            <a:ext cx="2808312" cy="214788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4" descr="C:\Users\Алсу\Desktop\русский проект средняя\IMG_20220317_0958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95973" y="3212976"/>
            <a:ext cx="2236467" cy="325921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6" descr="C:\Users\Алсу\Desktop\русский проект средняя\IMG_20220317_0959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3140968"/>
            <a:ext cx="2700792" cy="331236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7" descr="C:\Users\Алсу\Desktop\русский проект средняя\IMG_20220317_1000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2" y="3212976"/>
            <a:ext cx="1872208" cy="332377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8" descr="C:\Users\Алсу\Desktop\русский проект средняя\IMG_20220317_09560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5856" y="908720"/>
            <a:ext cx="3528392" cy="201281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Содержимое 18"/>
          <p:cNvSpPr>
            <a:spLocks noGrp="1"/>
          </p:cNvSpPr>
          <p:nvPr>
            <p:ph idx="1"/>
          </p:nvPr>
        </p:nvSpPr>
        <p:spPr>
          <a:xfrm>
            <a:off x="457200" y="1600201"/>
            <a:ext cx="658416" cy="89269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Русские народные хороводные игры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«Золотые ворота»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«Мыши водят хоровод»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Алсу\Desktop\русская недел\IMG-20220309-WA0068.jpg"/>
          <p:cNvPicPr>
            <a:picLocks noChangeAspect="1" noChangeArrowheads="1"/>
          </p:cNvPicPr>
          <p:nvPr/>
        </p:nvPicPr>
        <p:blipFill>
          <a:blip r:embed="rId3" cstate="print"/>
          <a:srcRect l="8485" t="14319" r="8783" b="17268"/>
          <a:stretch>
            <a:fillRect/>
          </a:stretch>
        </p:blipFill>
        <p:spPr bwMode="auto">
          <a:xfrm>
            <a:off x="4895199" y="2060848"/>
            <a:ext cx="3853265" cy="424847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Алсу\Desktop\русский проект средняя\IMG-20220317-WA0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060848"/>
            <a:ext cx="3240360" cy="4320479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1600201"/>
            <a:ext cx="370384" cy="190080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Русские народные подвижные игры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Алсу\Desktop\русская недел\IMG-20220309-WA0066.jpg"/>
          <p:cNvPicPr>
            <a:picLocks noChangeAspect="1" noChangeArrowheads="1"/>
          </p:cNvPicPr>
          <p:nvPr/>
        </p:nvPicPr>
        <p:blipFill>
          <a:blip r:embed="rId3" cstate="print"/>
          <a:srcRect t="11111" r="14074"/>
          <a:stretch>
            <a:fillRect/>
          </a:stretch>
        </p:blipFill>
        <p:spPr bwMode="auto">
          <a:xfrm>
            <a:off x="539552" y="1340768"/>
            <a:ext cx="3236760" cy="446449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C:\Users\Алсу\Desktop\ааааак\IMG-20220318-WA0019.jpg"/>
          <p:cNvPicPr>
            <a:picLocks noChangeAspect="1" noChangeArrowheads="1"/>
          </p:cNvPicPr>
          <p:nvPr/>
        </p:nvPicPr>
        <p:blipFill>
          <a:blip r:embed="rId4" cstate="print"/>
          <a:srcRect t="22995" r="-535"/>
          <a:stretch>
            <a:fillRect/>
          </a:stretch>
        </p:blipFill>
        <p:spPr bwMode="auto">
          <a:xfrm>
            <a:off x="4283968" y="1412776"/>
            <a:ext cx="4392488" cy="448594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1600201"/>
            <a:ext cx="3826768" cy="247687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Дымка рамк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6679" cy="68580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060848"/>
            <a:ext cx="7272808" cy="172819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Праздник 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«Масленица»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60848"/>
            <a:ext cx="2880320" cy="2688187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Алсу\Desktop\русская недел\Screenshot_20220311_1229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2132856"/>
            <a:ext cx="3168352" cy="2592288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Алсу\Desktop\русская недел\IMG-20220311-WA0048.jpg"/>
          <p:cNvPicPr>
            <a:picLocks noChangeAspect="1" noChangeArrowheads="1"/>
          </p:cNvPicPr>
          <p:nvPr/>
        </p:nvPicPr>
        <p:blipFill>
          <a:blip r:embed="rId3" cstate="print"/>
          <a:srcRect t="17501" r="15147"/>
          <a:stretch>
            <a:fillRect/>
          </a:stretch>
        </p:blipFill>
        <p:spPr bwMode="auto">
          <a:xfrm>
            <a:off x="5796136" y="2564904"/>
            <a:ext cx="2935867" cy="380588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ая недел\IMG-20220311-WA003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7159" t="9546" r="16473" b="4540"/>
          <a:stretch>
            <a:fillRect/>
          </a:stretch>
        </p:blipFill>
        <p:spPr bwMode="auto">
          <a:xfrm>
            <a:off x="323528" y="260648"/>
            <a:ext cx="5291254" cy="446449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2420888"/>
            <a:ext cx="3178696" cy="370527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состоит из 3 этапов:</a:t>
            </a:r>
            <a:endParaRPr lang="ru-RU" sz="5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этап - подготовительный</a:t>
            </a:r>
            <a:endParaRPr lang="ru-RU" sz="5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Формулирование цели и определение задач.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Составление плана основного этапа проекта.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Подбор и анализ литературы, информации с интернет ресурсов по теме проекта.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Подбор материалов по теме проекта.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предметно - развивающей среды в группе, в соответствии с планом основного этапа реализации проекта.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с целью создания условий для реализации проекта, обеспечения предметами народного быта и культуры. Создать мини музей  о русских народных тряпочных куклах  в народном костюме.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этап - основной</a:t>
            </a:r>
            <a:endParaRPr lang="ru-RU" sz="5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Рассматривание иллюстраций, беседы:</a:t>
            </a:r>
            <a:endParaRPr lang="ru-RU" sz="5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«Знакомство с народными инструментами»: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балалайка, дудочка, ложки, трещотка, бубен.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(Просмотр иллюстраций с использованием технических средств обучения, далее ТСО).</a:t>
            </a:r>
          </a:p>
          <a:p>
            <a:pPr>
              <a:buNone/>
            </a:pP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детей с русскими народными инструментами. Прививать любовь и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 к традиционной русской культуре.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«Русская народная игрушка», «Народные мастера» - игрушки из глины: дымковская, </a:t>
            </a:r>
            <a:r>
              <a:rPr lang="ru-RU" sz="5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филимоновская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деревянные игрушки - свистульки, матрешки, волчки; народные куклы ручной работы и т. д. (Просмотр иллюстраций с использованием ТСО).</a:t>
            </a:r>
          </a:p>
          <a:p>
            <a:pPr>
              <a:buNone/>
            </a:pP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Приобщение к русскому народному искусству. Расширить представление о том, чем играли наши бабушки и дедушки?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литературы:</a:t>
            </a:r>
            <a:endParaRPr lang="ru-RU" sz="5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Русские народные сказки: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«Репка»,  «Маша и медведь»,   «Волк и семеро козлят».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у детей понятие о жанре русского народного творчества «сказка», учить слушать внимательно произведение, понимать смысл прочитанного, отвечать на вопросы.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НОД: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«Комплексное занятие по приобщению детей к истокам русской народной культуры</a:t>
            </a:r>
            <a:endParaRPr lang="ru-RU" sz="5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«Ознакомление с русским народным костюмом».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детей с русским народным костюмом.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Развивать глазомер, чувство цвета, формы, ритма, пропорции. Воспитывать интерес к народной культуре, эстетический вкус. Воспитывать интерес к традициям и обычаям русского народа, к русскому фольклору.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Дымка рамк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6679" cy="68580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44000" cy="30029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132856"/>
            <a:ext cx="6336704" cy="194421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Gabriola" panose="04040605051002020D02" pitchFamily="82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 новых  встреч !</a:t>
            </a:r>
            <a:r>
              <a:rPr lang="ru-RU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Gabriola" panose="04040605051002020D02" pitchFamily="82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Алсу\Desktop\русский проект средняя\IMG_20220314_173349.jpg"/>
          <p:cNvPicPr>
            <a:picLocks noChangeAspect="1" noChangeArrowheads="1"/>
          </p:cNvPicPr>
          <p:nvPr/>
        </p:nvPicPr>
        <p:blipFill>
          <a:blip r:embed="rId4" cstate="print"/>
          <a:srcRect l="14228" t="3794"/>
          <a:stretch>
            <a:fillRect/>
          </a:stretch>
        </p:blipFill>
        <p:spPr bwMode="auto">
          <a:xfrm>
            <a:off x="467544" y="2276872"/>
            <a:ext cx="2170435" cy="182584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68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Дидактические игры: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«Чей сувенир?» Цель: углубить знания о некоторых видах народных промыслов и ремесел. Пробуждать интерес к талантам народных умельцев</a:t>
            </a: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Подвижные игры: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«Гуси, гуси..», «Кошки мышки», «У медведя во бору». </a:t>
            </a: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приобщать детей к истокам русской народной культуры; знакомить с на родными играми; развивать двигательную активность., закреплять умение бегать врассыпную, не наталкиваясь друг на друга, ориентироваться в пространстве»</a:t>
            </a: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Хороводные игры: 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«Каравай», «Карусели».</a:t>
            </a: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приобщать детей к истокам русской народной культуры; знакомить с народными играми; развивать двигательную активность.</a:t>
            </a: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Знакомство с фольклором</a:t>
            </a:r>
            <a:r>
              <a:rPr lang="ru-RU" sz="5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загадки, считалки, частушки, пословицы, поговорки.</a:t>
            </a: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любовь к устному народному творчеству.</a:t>
            </a: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Разучивание </a:t>
            </a:r>
            <a:r>
              <a:rPr lang="ru-RU" sz="5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«Мышка».</a:t>
            </a:r>
            <a:endParaRPr lang="ru-RU" sz="5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с жанром устного народного творчества. Учить детей выразительно рассказывать </a:t>
            </a:r>
            <a:r>
              <a:rPr lang="ru-RU" sz="5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потешку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развивать память, связную речь.</a:t>
            </a: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этап - заключительный</a:t>
            </a:r>
            <a:endParaRPr lang="ru-RU" sz="5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Итоговое мероприятие: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тематического альбома с иллюстрационным материалом.</a:t>
            </a: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детей к национальной культуре, развитие интереса к русскому народному творчеству.</a:t>
            </a: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Расширение представлений о народном искусстве и народном костюме как неотъемлемой его части.</a:t>
            </a: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Изготовление традиционной народной куклы.</a:t>
            </a:r>
            <a:endParaRPr lang="ru-RU" sz="5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в группе выставки по итогам детских работ.</a:t>
            </a:r>
            <a:endParaRPr lang="ru-RU" sz="5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5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детей к национальной культуре, развитие интереса к русскому народному творчеству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29523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реализации проекта были получены следующие результаты: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познакомились с русским народным костюмом, с предметами старинного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русского быта;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Продолжили знакомиться с русскими народными играми, научились в них играть.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Познакомились с народными пословицами, поговорками;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сформировалось понятие о жанре русского народного творчества «сказка».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расширились представления о народном искусстве (игрушках, музыкальных инструментах, посуде, предметах быта и т. д.);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Продолжает воспитываться интерес к фольклору, дети разучили детские частушки,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группе была организована выставка традиционных русских кукол, изготовленных детьми из бумаги.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 вместе с детьми сшили русские тряпочные куклы и оформили мини музей «Волшебные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русские куклы».</a:t>
            </a: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Алсу\Desktop\русская недел\IMG-20220311-WA0033.jpg"/>
          <p:cNvPicPr>
            <a:picLocks noChangeAspect="1" noChangeArrowheads="1"/>
          </p:cNvPicPr>
          <p:nvPr/>
        </p:nvPicPr>
        <p:blipFill>
          <a:blip r:embed="rId3" cstate="print"/>
          <a:srcRect l="6557" t="7650" r="16393" b="2732"/>
          <a:stretch>
            <a:fillRect/>
          </a:stretch>
        </p:blipFill>
        <p:spPr bwMode="auto">
          <a:xfrm>
            <a:off x="2195736" y="3140968"/>
            <a:ext cx="3888432" cy="339203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5" descr="Дымка рам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6679" cy="68580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060848"/>
            <a:ext cx="5112568" cy="22322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 Знакомство в домашней посудой русской кухни»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Алсу\Desktop\русский проект средняя\Screenshot_20220317_18224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891" y="2132856"/>
            <a:ext cx="2315463" cy="259228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257829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4" name="Picture 5" descr="C:\Users\Алсу\Desktop\русский проект средняя\IMG-20220317-WA02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3600400" cy="170600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6" descr="C:\Users\Алсу\Desktop\русский проект средняя\IMG-20220317-WA02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322349"/>
            <a:ext cx="3337969" cy="234701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7" descr="C:\Users\Алсу\Desktop\русский проект средняя\IMG-20220317-WA02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188640"/>
            <a:ext cx="3622931" cy="171668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8" descr="C:\Users\Алсу\Desktop\русский проект средняя\IMG-20220317-WA02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4365104"/>
            <a:ext cx="3389222" cy="22427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2" name="Picture 9" descr="C:\Users\Алсу\Desktop\русский проект средняя\IMG-20220317-WA02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3728" y="2060848"/>
            <a:ext cx="4464496" cy="2115441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Содержимое 22"/>
          <p:cNvSpPr>
            <a:spLocks noGrp="1"/>
          </p:cNvSpPr>
          <p:nvPr>
            <p:ph idx="1"/>
          </p:nvPr>
        </p:nvSpPr>
        <p:spPr>
          <a:xfrm>
            <a:off x="457200" y="1600201"/>
            <a:ext cx="370384" cy="125273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620"/>
            <a:ext cx="9144000" cy="6914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25782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«Знакомство с народными русскими музыкальными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инструментами» </a:t>
            </a:r>
            <a:endParaRPr lang="ru-RU" dirty="0"/>
          </a:p>
        </p:txBody>
      </p:sp>
      <p:pic>
        <p:nvPicPr>
          <p:cNvPr id="5" name="Picture 2" descr="C:\Users\Алсу\Desktop\русский проект средняя\IMG-20220317-WA0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429000"/>
            <a:ext cx="3864429" cy="289832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Алсу\Desktop\русский проект средняя\IMG-20220317-WA0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5" y="3501008"/>
            <a:ext cx="3936437" cy="295232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4" descr="C:\Users\Алсу\Desktop\русский проект средняя\IMG-20220317-WA0113.jpg"/>
          <p:cNvPicPr>
            <a:picLocks noChangeAspect="1" noChangeArrowheads="1"/>
          </p:cNvPicPr>
          <p:nvPr/>
        </p:nvPicPr>
        <p:blipFill>
          <a:blip r:embed="rId5" cstate="print"/>
          <a:srcRect t="9826" r="66837"/>
          <a:stretch>
            <a:fillRect/>
          </a:stretch>
        </p:blipFill>
        <p:spPr bwMode="auto">
          <a:xfrm>
            <a:off x="395536" y="260648"/>
            <a:ext cx="1440160" cy="2936987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1600201"/>
            <a:ext cx="45719" cy="161277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983</Words>
  <Application>Microsoft Office PowerPoint</Application>
  <PresentationFormat>Экран (4:3)</PresentationFormat>
  <Paragraphs>119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     Муниципальное бюджетное дошкольное образовательное учреждение «Детский сад комбинированного вида №9 «Салават купере» город Азнакаево» Азнакаевского муниципального района Республики Татарстан  Проект  «Русская народная культура и ее традиции» средняя группа  авторы: Гараева З.М.,                         Тимеркаева Н.И.        </vt:lpstr>
      <vt:lpstr> Проект для средней группы  «Народная культура и традиции» </vt:lpstr>
      <vt:lpstr>Слайд 3</vt:lpstr>
      <vt:lpstr>Слайд 4</vt:lpstr>
      <vt:lpstr>Слайд 5</vt:lpstr>
      <vt:lpstr>Слайд 6</vt:lpstr>
      <vt:lpstr> « Знакомство в домашней посудой русской кухни» </vt:lpstr>
      <vt:lpstr>Слайд 8</vt:lpstr>
      <vt:lpstr> «Знакомство с народными русскими музыкальными  инструментами» </vt:lpstr>
      <vt:lpstr>Русский народный костюм -         хранитель истории</vt:lpstr>
      <vt:lpstr>«История  русского народного костюма»</vt:lpstr>
      <vt:lpstr>Экскурсия в музей костюмов  народов Поволжья </vt:lpstr>
      <vt:lpstr>«Ознакомление с русским народным костюмом» </vt:lpstr>
      <vt:lpstr>       Русская народная кукла</vt:lpstr>
      <vt:lpstr>«Наша «Кукла – масленица»»</vt:lpstr>
      <vt:lpstr> Русские народные куклы ручной работы. Мини музей   </vt:lpstr>
      <vt:lpstr>   </vt:lpstr>
      <vt:lpstr>Разукрашивание русского народного  костюма  </vt:lpstr>
      <vt:lpstr>  «Весёлая Дымка»          </vt:lpstr>
      <vt:lpstr>«Игры с веселой свистулькой» </vt:lpstr>
      <vt:lpstr>Лепка «Дымка - Свистулька»» </vt:lpstr>
      <vt:lpstr>       «Весёлые  матрешки» </vt:lpstr>
      <vt:lpstr>Игры с русской матрешкой</vt:lpstr>
      <vt:lpstr>Нетрадиционная техника рисования  «Матрешка в сарафанчике»</vt:lpstr>
      <vt:lpstr>Слайд 25</vt:lpstr>
      <vt:lpstr> «Мы матрешки, вот такие крошки..»</vt:lpstr>
      <vt:lpstr>Знакомство с русским народным фольклором  </vt:lpstr>
      <vt:lpstr>Русская  сказка «Теремок»</vt:lpstr>
      <vt:lpstr>Нетрадиционное рисование к русской народной потешке «Петушок, петушок..»</vt:lpstr>
      <vt:lpstr>Слайд 30</vt:lpstr>
      <vt:lpstr>Рисование по потешке  «Солнышко ведрышко…» </vt:lpstr>
      <vt:lpstr>«Народные мастера»</vt:lpstr>
      <vt:lpstr>Аппликация  «Городецкий цветок»</vt:lpstr>
      <vt:lpstr>Слайд 34</vt:lpstr>
      <vt:lpstr>Слайд 35</vt:lpstr>
      <vt:lpstr>Русские народные хороводные игры «Золотые ворота» «Мыши водят хоровод»</vt:lpstr>
      <vt:lpstr>Русские народные подвижные игры</vt:lpstr>
      <vt:lpstr>      Праздник   «Масленица»  </vt:lpstr>
      <vt:lpstr>Слайд 39</vt:lpstr>
      <vt:lpstr> До  новых  встреч 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Муниципальное бюджетное дошкольное образовательное учреждение «Детский сад комбинированного вида №9 «Салават купере» г. Азнакаево»Азнакаевского муниципального района Республики Татарстан  Проект  «Народная культура и традиции» средняя группа  авторы: Гараева З.М.,                         Тимеркаева Н.И.        </dc:title>
  <dc:creator>Алсу</dc:creator>
  <cp:lastModifiedBy>Алсу</cp:lastModifiedBy>
  <cp:revision>43</cp:revision>
  <dcterms:created xsi:type="dcterms:W3CDTF">2022-03-17T12:25:42Z</dcterms:created>
  <dcterms:modified xsi:type="dcterms:W3CDTF">2022-03-18T15:56:17Z</dcterms:modified>
</cp:coreProperties>
</file>